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Nuni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D5Nf0oTBYdRIubwHAJvamfvqO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03B87F4-0FC0-40AE-BD85-90597A2C7187}">
  <a:tblStyle styleId="{403B87F4-0FC0-40AE-BD85-90597A2C7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Nunito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NunitoLight-bold.fntdata"/><Relationship Id="rId16" Type="http://schemas.openxmlformats.org/officeDocument/2006/relationships/slide" Target="slides/slide10.xml"/><Relationship Id="rId38" Type="http://schemas.openxmlformats.org/officeDocument/2006/relationships/font" Target="fonts/Nunito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235f62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235f62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35f62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35f62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235f62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3235f62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235f627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235f627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235f627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3235f62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235f62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235f62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235f627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235f627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235f627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235f627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235f627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63235f627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Studies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235f627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63235f627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Studies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235f627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235f627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25f023dc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25f023d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235f627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235f627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235f627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235f627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5f023d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5f023d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25f023d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25f023d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235f627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235f627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235f627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235f627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3235f627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3235f627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35f62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35f62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30.png"/><Relationship Id="rId5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609600" y="2079725"/>
            <a:ext cx="442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October 2019  |  San Jose State University</a:t>
            </a:r>
            <a:endParaRPr b="0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609600" y="3356000"/>
            <a:ext cx="44295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latin typeface="Poppins"/>
                <a:ea typeface="Poppins"/>
                <a:cs typeface="Poppins"/>
                <a:sym typeface="Poppins"/>
              </a:rPr>
              <a:t>Contributors-</a:t>
            </a:r>
            <a:endParaRPr b="0" i="0" sz="12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Venkata Esha Prajwal Kondubhatla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Sita Anusha Poosarla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Shubham Sand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Hema Mutyala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645150" y="2431025"/>
            <a:ext cx="7853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609600" y="778950"/>
            <a:ext cx="80910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38761D"/>
                </a:solidFill>
              </a:rPr>
              <a:t>Robinhood Mobile Application Review</a:t>
            </a:r>
            <a:endParaRPr b="1" i="0" sz="3600" u="none" cap="none" strike="noStrike">
              <a:solidFill>
                <a:srgbClr val="38761D"/>
              </a:solidFill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09600" y="2782450"/>
            <a:ext cx="2148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latin typeface="Poppins"/>
                <a:ea typeface="Poppins"/>
                <a:cs typeface="Poppins"/>
                <a:sym typeface="Poppins"/>
              </a:rPr>
              <a:t>Team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Phoenix</a:t>
            </a:r>
            <a:endParaRPr b="0" i="0" sz="1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25" y="2548600"/>
            <a:ext cx="4659776" cy="23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3235f627f_0_12"/>
          <p:cNvSpPr txBox="1"/>
          <p:nvPr>
            <p:ph idx="1" type="body"/>
          </p:nvPr>
        </p:nvSpPr>
        <p:spPr>
          <a:xfrm>
            <a:off x="311700" y="394025"/>
            <a:ext cx="8520600" cy="4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News page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63235f627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75" y="1046305"/>
            <a:ext cx="1619325" cy="35071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63235f627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199" y="1050652"/>
            <a:ext cx="1619325" cy="34984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g63235f627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75" y="1053622"/>
            <a:ext cx="1619325" cy="34924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g63235f627f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2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63235f627f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389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63235f627f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9765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235f627f_0_20"/>
          <p:cNvSpPr txBox="1"/>
          <p:nvPr>
            <p:ph idx="1" type="body"/>
          </p:nvPr>
        </p:nvSpPr>
        <p:spPr>
          <a:xfrm>
            <a:off x="311700" y="372725"/>
            <a:ext cx="8520600" cy="4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Watchlist page</a:t>
            </a:r>
            <a:endParaRPr b="1"/>
          </a:p>
        </p:txBody>
      </p:sp>
      <p:pic>
        <p:nvPicPr>
          <p:cNvPr id="169" name="Google Shape;169;g63235f627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0" y="910775"/>
            <a:ext cx="1641925" cy="3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63235f627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000" y="915524"/>
            <a:ext cx="1641925" cy="355174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63235f627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500" y="910775"/>
            <a:ext cx="1641925" cy="35776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63235f627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2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63235f627f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389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3235f627f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7490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235f627f_0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  <p:sp>
        <p:nvSpPr>
          <p:cNvPr id="180" name="Google Shape;180;g63235f627f_0_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following task flows are compared for the number of steps taken to finish the task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Buying a stock.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Adding a stock to the watchlist.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Reading company related news.</a:t>
            </a:r>
            <a:endParaRPr/>
          </a:p>
        </p:txBody>
      </p:sp>
      <p:pic>
        <p:nvPicPr>
          <p:cNvPr id="181" name="Google Shape;181;g63235f627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100" y="1832375"/>
            <a:ext cx="4494201" cy="27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235f627f_0_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  <p:pic>
        <p:nvPicPr>
          <p:cNvPr id="187" name="Google Shape;187;g63235f627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" y="2140175"/>
            <a:ext cx="3641400" cy="246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g63235f627f_0_39"/>
          <p:cNvPicPr preferRelativeResize="0"/>
          <p:nvPr/>
        </p:nvPicPr>
        <p:blipFill rotWithShape="1">
          <a:blip r:embed="rId4">
            <a:alphaModFix/>
          </a:blip>
          <a:srcRect b="0" l="-2280" r="2279" t="0"/>
          <a:stretch/>
        </p:blipFill>
        <p:spPr>
          <a:xfrm>
            <a:off x="4827587" y="2140175"/>
            <a:ext cx="3933187" cy="246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g63235f627f_0_39"/>
          <p:cNvSpPr txBox="1"/>
          <p:nvPr/>
        </p:nvSpPr>
        <p:spPr>
          <a:xfrm>
            <a:off x="367725" y="1292600"/>
            <a:ext cx="364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Maintaining stock watchlist</a:t>
            </a:r>
            <a:endParaRPr sz="1600"/>
          </a:p>
        </p:txBody>
      </p:sp>
      <p:sp>
        <p:nvSpPr>
          <p:cNvPr id="190" name="Google Shape;190;g63235f627f_0_39"/>
          <p:cNvSpPr txBox="1"/>
          <p:nvPr/>
        </p:nvSpPr>
        <p:spPr>
          <a:xfrm>
            <a:off x="4827575" y="1366575"/>
            <a:ext cx="393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Stock related news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235f627f_0_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196" name="Google Shape;196;g63235f627f_0_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this comparison, we will be comparing the platforms that the particular application is available in</a:t>
            </a:r>
            <a:endParaRPr/>
          </a:p>
        </p:txBody>
      </p:sp>
      <p:pic>
        <p:nvPicPr>
          <p:cNvPr id="197" name="Google Shape;197;g63235f627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06489"/>
            <a:ext cx="8534400" cy="26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235f627f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Metrics</a:t>
            </a:r>
            <a:endParaRPr/>
          </a:p>
        </p:txBody>
      </p:sp>
      <p:sp>
        <p:nvSpPr>
          <p:cNvPr id="203" name="Google Shape;203;g63235f627f_0_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metrics used to measure usability for the purpose of our evaluation is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Easy to use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Easy to learn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Visually Appealing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4" name="Google Shape;204;g63235f627f_0_52"/>
          <p:cNvPicPr preferRelativeResize="0"/>
          <p:nvPr/>
        </p:nvPicPr>
        <p:blipFill rotWithShape="1">
          <a:blip r:embed="rId3">
            <a:alphaModFix/>
          </a:blip>
          <a:srcRect b="0" l="0" r="0" t="24385"/>
          <a:stretch/>
        </p:blipFill>
        <p:spPr>
          <a:xfrm>
            <a:off x="3448475" y="2420475"/>
            <a:ext cx="5383825" cy="214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235f627f_2_6"/>
          <p:cNvSpPr txBox="1"/>
          <p:nvPr>
            <p:ph type="title"/>
          </p:nvPr>
        </p:nvSpPr>
        <p:spPr>
          <a:xfrm>
            <a:off x="311700" y="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Evaluation</a:t>
            </a:r>
            <a:endParaRPr/>
          </a:p>
        </p:txBody>
      </p:sp>
      <p:sp>
        <p:nvSpPr>
          <p:cNvPr id="210" name="Google Shape;210;g63235f627f_2_6"/>
          <p:cNvSpPr txBox="1"/>
          <p:nvPr>
            <p:ph idx="1" type="body"/>
          </p:nvPr>
        </p:nvSpPr>
        <p:spPr>
          <a:xfrm>
            <a:off x="311700" y="589500"/>
            <a:ext cx="852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Task : Sign up to Robinhood app as a new customer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0000"/>
                </a:solidFill>
              </a:rPr>
              <a:t>The signup button is designed according to the </a:t>
            </a:r>
            <a:r>
              <a:rPr b="1" lang="en" sz="1600">
                <a:solidFill>
                  <a:srgbClr val="000000"/>
                </a:solidFill>
              </a:rPr>
              <a:t>Fitts law</a:t>
            </a:r>
            <a:r>
              <a:rPr lang="en" sz="1600">
                <a:solidFill>
                  <a:srgbClr val="000000"/>
                </a:solidFill>
              </a:rPr>
              <a:t> as the button is larger in size and also an easy target to hit for the user.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The sign-up task is a progressive process where on each screen the user is asked a specific information.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" sz="1600">
                <a:solidFill>
                  <a:srgbClr val="000000"/>
                </a:solidFill>
              </a:rPr>
              <a:t>Progression feedback</a:t>
            </a:r>
            <a:r>
              <a:rPr lang="en" sz="1600">
                <a:solidFill>
                  <a:srgbClr val="000000"/>
                </a:solidFill>
              </a:rPr>
              <a:t> such as a percentage or milestone bar will help the user to identify the task progress effectively.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63235f627f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25" y="2465150"/>
            <a:ext cx="1072851" cy="23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63235f627f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625" y="2465114"/>
            <a:ext cx="1072851" cy="232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63235f627f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025" y="2465113"/>
            <a:ext cx="1072851" cy="232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3235f627f_2_15"/>
          <p:cNvSpPr txBox="1"/>
          <p:nvPr>
            <p:ph type="title"/>
          </p:nvPr>
        </p:nvSpPr>
        <p:spPr>
          <a:xfrm>
            <a:off x="311700" y="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Evaluation</a:t>
            </a:r>
            <a:endParaRPr/>
          </a:p>
        </p:txBody>
      </p:sp>
      <p:sp>
        <p:nvSpPr>
          <p:cNvPr id="219" name="Google Shape;219;g63235f627f_2_15"/>
          <p:cNvSpPr txBox="1"/>
          <p:nvPr>
            <p:ph idx="1" type="body"/>
          </p:nvPr>
        </p:nvSpPr>
        <p:spPr>
          <a:xfrm>
            <a:off x="311700" y="589500"/>
            <a:ext cx="852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Task : Buying a stock on Robinhood app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Autosuggestions for stock/cryptocurrency search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Graphically and visually appealing charts and statistics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The “red” button color - when price of stock has been down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On the buying page we have </a:t>
            </a:r>
            <a:r>
              <a:rPr b="1" lang="en" sz="1600">
                <a:solidFill>
                  <a:schemeClr val="dk1"/>
                </a:solidFill>
              </a:rPr>
              <a:t>affordances</a:t>
            </a:r>
            <a:r>
              <a:rPr lang="en" sz="1600">
                <a:solidFill>
                  <a:schemeClr val="dk1"/>
                </a:solidFill>
              </a:rPr>
              <a:t> in different order types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b="1" lang="en" sz="1600">
                <a:solidFill>
                  <a:schemeClr val="dk1"/>
                </a:solidFill>
              </a:rPr>
              <a:t>Mapping </a:t>
            </a:r>
            <a:r>
              <a:rPr lang="en" sz="1600">
                <a:solidFill>
                  <a:schemeClr val="dk1"/>
                </a:solidFill>
              </a:rPr>
              <a:t>in two scenarios :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a) Continuous updates to the stock price b) On selecting stock quantity the multiplier updates the final amount.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63235f627f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625" y="2467225"/>
            <a:ext cx="1167474" cy="252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63235f627f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575" y="2467225"/>
            <a:ext cx="1167474" cy="25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3235f627f_2_27"/>
          <p:cNvSpPr txBox="1"/>
          <p:nvPr>
            <p:ph type="title"/>
          </p:nvPr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Tools and Techniques</a:t>
            </a:r>
            <a:endParaRPr/>
          </a:p>
        </p:txBody>
      </p:sp>
      <p:sp>
        <p:nvSpPr>
          <p:cNvPr id="227" name="Google Shape;227;g63235f627f_2_27"/>
          <p:cNvSpPr txBox="1"/>
          <p:nvPr/>
        </p:nvSpPr>
        <p:spPr>
          <a:xfrm>
            <a:off x="361475" y="784400"/>
            <a:ext cx="8269200" cy="4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Usability Task Analysis:</a:t>
            </a:r>
            <a:endParaRPr b="1"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</a:t>
            </a:r>
            <a:r>
              <a:rPr lang="en" sz="1600">
                <a:solidFill>
                  <a:schemeClr val="dk1"/>
                </a:solidFill>
              </a:rPr>
              <a:t>User intends to search for the stock price on a particular day or time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User wants to get his/her portfolio details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graphicFrame>
        <p:nvGraphicFramePr>
          <p:cNvPr id="228" name="Google Shape;228;g63235f627f_2_27"/>
          <p:cNvGraphicFramePr/>
          <p:nvPr/>
        </p:nvGraphicFramePr>
        <p:xfrm>
          <a:off x="876575" y="21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{403B87F4-0FC0-40AE-BD85-90597A2C7187}</a:tableStyleId>
              </a:tblPr>
              <a:tblGrid>
                <a:gridCol w="3619500"/>
                <a:gridCol w="3619500"/>
              </a:tblGrid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Smartphone Timer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note task completion time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Qualtrics survey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gather multi persona perspectives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Draw.io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model task in flow charts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Microsoft excel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aggregate the data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Screen recorder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Note usability and user experience 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35f627f_2_33"/>
          <p:cNvSpPr txBox="1"/>
          <p:nvPr>
            <p:ph type="title"/>
          </p:nvPr>
        </p:nvSpPr>
        <p:spPr>
          <a:xfrm>
            <a:off x="311700" y="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Suggested Enhancements</a:t>
            </a:r>
            <a:endParaRPr/>
          </a:p>
        </p:txBody>
      </p:sp>
      <p:sp>
        <p:nvSpPr>
          <p:cNvPr id="234" name="Google Shape;234;g63235f627f_2_33"/>
          <p:cNvSpPr txBox="1"/>
          <p:nvPr/>
        </p:nvSpPr>
        <p:spPr>
          <a:xfrm>
            <a:off x="361475" y="670350"/>
            <a:ext cx="82692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Soften cognitive impetus on the user: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Revealing additional information when requested but the user.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Make time frame selection buttons larger(Fitts law):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 The size of interactive elements should be well thought of and there should be consideration of people with visual impairments a shown in the fig below.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Provide a search tool for studying historic prices of the stock: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 </a:t>
            </a:r>
            <a:r>
              <a:rPr lang="en" sz="1600">
                <a:solidFill>
                  <a:schemeClr val="dk1"/>
                </a:solidFill>
              </a:rPr>
              <a:t>Currently the user has to search swipe through the entire line graph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As a solution, a search box should be provided for fostering fine grained search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35" name="Google Shape;235;g63235f627f_2_33"/>
          <p:cNvPicPr preferRelativeResize="0"/>
          <p:nvPr/>
        </p:nvPicPr>
        <p:blipFill rotWithShape="1">
          <a:blip r:embed="rId3">
            <a:alphaModFix/>
          </a:blip>
          <a:srcRect b="6692" l="0" r="0" t="4197"/>
          <a:stretch/>
        </p:blipFill>
        <p:spPr>
          <a:xfrm>
            <a:off x="2062650" y="2978375"/>
            <a:ext cx="3689739" cy="20419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761D"/>
                </a:solidFill>
              </a:rPr>
              <a:t>Introduction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311700" y="1017725"/>
            <a:ext cx="5649900" cy="3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Robinhood - U.S based financial service company.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Smartphone mobile app.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are five features - Investing and stock information page, cash management, search, messages, and settings.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00" y="190388"/>
            <a:ext cx="2324026" cy="47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235f627f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Profiling</a:t>
            </a:r>
            <a:endParaRPr/>
          </a:p>
        </p:txBody>
      </p:sp>
      <p:sp>
        <p:nvSpPr>
          <p:cNvPr id="241" name="Google Shape;241;g63235f627f_3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 Profiling can be defined as the process of identifying the data about a user interest domain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Target age group 30 (Since 78% of the users are between the age of 28 -35)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of the users are university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tudents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Personas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Created Based on :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Content present in the profiles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Survey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42" name="Google Shape;242;g63235f627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950" y="2263725"/>
            <a:ext cx="4463375" cy="26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25f023dc_3_20"/>
          <p:cNvSpPr txBox="1"/>
          <p:nvPr>
            <p:ph idx="1" type="body"/>
          </p:nvPr>
        </p:nvSpPr>
        <p:spPr>
          <a:xfrm>
            <a:off x="311700" y="272225"/>
            <a:ext cx="8725200" cy="48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6325f023dc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225"/>
            <a:ext cx="2495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6325f023dc_3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600" y="333450"/>
            <a:ext cx="2495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6325f023dc_3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500" y="333450"/>
            <a:ext cx="2495550" cy="140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g6325f023dc_3_20"/>
          <p:cNvGraphicFramePr/>
          <p:nvPr/>
        </p:nvGraphicFramePr>
        <p:xfrm>
          <a:off x="857250" y="181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{403B87F4-0FC0-40AE-BD85-90597A2C7187}</a:tableStyleId>
              </a:tblPr>
              <a:tblGrid>
                <a:gridCol w="2354750"/>
                <a:gridCol w="2354750"/>
                <a:gridCol w="2354750"/>
              </a:tblGrid>
              <a:tr h="2753850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Buying the stocks frequently with price of less than 10$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Selling the stocks for profit as soon as there is an increase in the stock value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Save the companies to the watchlist to make a decision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</a:rPr>
                        <a:t>Buy and sell stocks at a certain price in the future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Watch news in the app to know the current information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Read the announcements to know the changes in the app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Buying the stocks of companies with good price history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Wait till there is a huge increase in the price of the stock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 the stock at the market price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235f627f_3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Usability Evaluation based on your Usability Metrics - Survey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7" name="Google Shape;257;g63235f627f_3_13"/>
          <p:cNvSpPr txBox="1"/>
          <p:nvPr>
            <p:ph idx="1" type="body"/>
          </p:nvPr>
        </p:nvSpPr>
        <p:spPr>
          <a:xfrm>
            <a:off x="311700" y="1364900"/>
            <a:ext cx="85206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Q1) What do you like the most about Robinhood?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Q2) What do you dislike the most about Robinhood?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Q3) Rate on scale on 1 to 10 Robinhood’s ease of selling and buying the stocks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Q4) Rate on scale on 1 to 10 Robinhood’s user friendly design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Q5) Rate on scale on 1 to 10 Robinhood’s visually appealing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" id="258" name="Google Shape;258;g63235f627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00" y="2844850"/>
            <a:ext cx="52673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235f627f_3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Q2, Q3, Q4, and Q5 Survey Results</a:t>
            </a:r>
            <a:endParaRPr/>
          </a:p>
        </p:txBody>
      </p:sp>
      <p:sp>
        <p:nvSpPr>
          <p:cNvPr id="264" name="Google Shape;264;g63235f627f_3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" id="265" name="Google Shape;265;g63235f627f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1350"/>
            <a:ext cx="52292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63235f627f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925" y="3413850"/>
            <a:ext cx="17907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3235f627f_3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25" y="3447175"/>
            <a:ext cx="17621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3235f627f_3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8625" y="3442413"/>
            <a:ext cx="16954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325f023dc_3_0"/>
          <p:cNvSpPr txBox="1"/>
          <p:nvPr>
            <p:ph type="title"/>
          </p:nvPr>
        </p:nvSpPr>
        <p:spPr>
          <a:xfrm>
            <a:off x="311700" y="4450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Usability Evaluation based on your Usability Metrics - User Study</a:t>
            </a:r>
            <a:endParaRPr/>
          </a:p>
        </p:txBody>
      </p:sp>
      <p:sp>
        <p:nvSpPr>
          <p:cNvPr id="274" name="Google Shape;274;g6325f023dc_3_0"/>
          <p:cNvSpPr txBox="1"/>
          <p:nvPr>
            <p:ph idx="1" type="body"/>
          </p:nvPr>
        </p:nvSpPr>
        <p:spPr>
          <a:xfrm>
            <a:off x="311700" y="1385550"/>
            <a:ext cx="85206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1: Select a Company, buy its stocks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8 ✅,  2 ❌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easy to use?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took - 40- 42 seconds and it takes 4 steps (only one was able to 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2: Add the companies in watchlist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9 ✅, 1 ❌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easy to use?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took 30 seconds and it takes 3 steps (only one person took 5 steps)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25f023dc_3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</a:t>
            </a:r>
            <a:endParaRPr/>
          </a:p>
        </p:txBody>
      </p:sp>
      <p:sp>
        <p:nvSpPr>
          <p:cNvPr id="280" name="Google Shape;280;g6325f023dc_3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3: Browse for a company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10 ✅, 0 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Is this easy to use?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All took 30 seconds and it takes 3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to Learn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to Use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Robinhood </a:t>
            </a:r>
            <a:r>
              <a:rPr b="1" lang="en">
                <a:solidFill>
                  <a:srgbClr val="000000"/>
                </a:solidFill>
              </a:rPr>
              <a:t>excels</a:t>
            </a:r>
            <a:r>
              <a:rPr b="1" lang="en">
                <a:solidFill>
                  <a:srgbClr val="000000"/>
                </a:solidFill>
              </a:rPr>
              <a:t> in: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Seamless multi platform user experience.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Grouping and consistency of information.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Mapping of user inputs to changes in the screen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Affordances and personalization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Improvements: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en">
                <a:solidFill>
                  <a:srgbClr val="000000"/>
                </a:solidFill>
              </a:rPr>
              <a:t>Smaller tap targets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Information for the labels as feedback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Incomplete portfolio information on the app versus on the desktop version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Revealing additional information only when requested by user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/>
        </p:nvSpPr>
        <p:spPr>
          <a:xfrm>
            <a:off x="3160950" y="1820350"/>
            <a:ext cx="282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/>
              <a:t>Thank You</a:t>
            </a:r>
            <a:endParaRPr b="1" i="0" sz="3600" u="none" cap="none" strike="noStrike"/>
          </a:p>
        </p:txBody>
      </p:sp>
      <p:cxnSp>
        <p:nvCxnSpPr>
          <p:cNvPr id="292" name="Google Shape;292;p26"/>
          <p:cNvCxnSpPr/>
          <p:nvPr/>
        </p:nvCxnSpPr>
        <p:spPr>
          <a:xfrm>
            <a:off x="3083275" y="2466625"/>
            <a:ext cx="31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26"/>
          <p:cNvSpPr txBox="1"/>
          <p:nvPr/>
        </p:nvSpPr>
        <p:spPr>
          <a:xfrm>
            <a:off x="3824850" y="2571750"/>
            <a:ext cx="1494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latin typeface="Poppins"/>
                <a:ea typeface="Poppins"/>
                <a:cs typeface="Poppins"/>
                <a:sym typeface="Poppins"/>
              </a:rPr>
              <a:t>Team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PHOENIX</a:t>
            </a:r>
            <a:endParaRPr b="0" i="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143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Robinhood - Product Overview</a:t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6334150" y="1043150"/>
            <a:ext cx="981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22" y="716200"/>
            <a:ext cx="2150303" cy="440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3"/>
          <p:cNvCxnSpPr/>
          <p:nvPr/>
        </p:nvCxnSpPr>
        <p:spPr>
          <a:xfrm rot="10800000">
            <a:off x="2516100" y="1499675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5" name="Google Shape;75;p3"/>
          <p:cNvCxnSpPr/>
          <p:nvPr/>
        </p:nvCxnSpPr>
        <p:spPr>
          <a:xfrm rot="10800000">
            <a:off x="2643700" y="2494875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6" name="Google Shape;76;p3"/>
          <p:cNvCxnSpPr/>
          <p:nvPr/>
        </p:nvCxnSpPr>
        <p:spPr>
          <a:xfrm flipH="1">
            <a:off x="2516025" y="4927375"/>
            <a:ext cx="1350900" cy="3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7" name="Google Shape;77;p3"/>
          <p:cNvCxnSpPr/>
          <p:nvPr/>
        </p:nvCxnSpPr>
        <p:spPr>
          <a:xfrm flipH="1">
            <a:off x="5281350" y="4898975"/>
            <a:ext cx="1386600" cy="120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" name="Google Shape;78;p3"/>
          <p:cNvCxnSpPr/>
          <p:nvPr/>
        </p:nvCxnSpPr>
        <p:spPr>
          <a:xfrm rot="10800000">
            <a:off x="4967125" y="4632200"/>
            <a:ext cx="1786200" cy="18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" name="Google Shape;79;p3"/>
          <p:cNvCxnSpPr/>
          <p:nvPr/>
        </p:nvCxnSpPr>
        <p:spPr>
          <a:xfrm flipH="1">
            <a:off x="4569150" y="4189175"/>
            <a:ext cx="2098800" cy="249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0" name="Google Shape;80;p3"/>
          <p:cNvCxnSpPr/>
          <p:nvPr/>
        </p:nvCxnSpPr>
        <p:spPr>
          <a:xfrm flipH="1">
            <a:off x="2689625" y="4635350"/>
            <a:ext cx="1561500" cy="1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1" name="Google Shape;81;p3"/>
          <p:cNvCxnSpPr/>
          <p:nvPr/>
        </p:nvCxnSpPr>
        <p:spPr>
          <a:xfrm>
            <a:off x="4569000" y="4213975"/>
            <a:ext cx="6000" cy="5454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2" name="Google Shape;82;p3"/>
          <p:cNvSpPr txBox="1"/>
          <p:nvPr/>
        </p:nvSpPr>
        <p:spPr>
          <a:xfrm>
            <a:off x="879900" y="1290650"/>
            <a:ext cx="1636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Investing Capacity</a:t>
            </a:r>
            <a:endParaRPr/>
          </a:p>
        </p:txBody>
      </p:sp>
      <p:sp>
        <p:nvSpPr>
          <p:cNvPr id="83" name="Google Shape;83;p3"/>
          <p:cNvSpPr txBox="1"/>
          <p:nvPr/>
        </p:nvSpPr>
        <p:spPr>
          <a:xfrm>
            <a:off x="607600" y="2283150"/>
            <a:ext cx="2036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variation in a day</a:t>
            </a:r>
            <a:endParaRPr/>
          </a:p>
        </p:txBody>
      </p:sp>
      <p:sp>
        <p:nvSpPr>
          <p:cNvPr id="84" name="Google Shape;84;p3"/>
          <p:cNvSpPr txBox="1"/>
          <p:nvPr/>
        </p:nvSpPr>
        <p:spPr>
          <a:xfrm>
            <a:off x="929550" y="4437050"/>
            <a:ext cx="1714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Management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840900" y="4712963"/>
            <a:ext cx="1714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Information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6753325" y="3966575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6869925" y="443705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88" name="Google Shape;88;p3"/>
          <p:cNvSpPr txBox="1"/>
          <p:nvPr/>
        </p:nvSpPr>
        <p:spPr>
          <a:xfrm>
            <a:off x="6753325" y="463220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settings</a:t>
            </a:r>
            <a:endParaRPr/>
          </a:p>
        </p:txBody>
      </p:sp>
      <p:cxnSp>
        <p:nvCxnSpPr>
          <p:cNvPr id="89" name="Google Shape;89;p3"/>
          <p:cNvCxnSpPr/>
          <p:nvPr/>
        </p:nvCxnSpPr>
        <p:spPr>
          <a:xfrm rot="10800000">
            <a:off x="5551225" y="2919563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0" name="Google Shape;90;p3"/>
          <p:cNvSpPr txBox="1"/>
          <p:nvPr/>
        </p:nvSpPr>
        <p:spPr>
          <a:xfrm>
            <a:off x="6753325" y="274010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Timeframe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Features Evaluated</a:t>
            </a:r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311700" y="2051975"/>
            <a:ext cx="83172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features evaluated for the app are: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Stock information and search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Buy/Sell Options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Account Settings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793225"/>
            <a:ext cx="1934876" cy="4189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4"/>
          <p:cNvCxnSpPr/>
          <p:nvPr/>
        </p:nvCxnSpPr>
        <p:spPr>
          <a:xfrm>
            <a:off x="6382900" y="2386625"/>
            <a:ext cx="15864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9" name="Google Shape;99;p4"/>
          <p:cNvSpPr txBox="1"/>
          <p:nvPr/>
        </p:nvSpPr>
        <p:spPr>
          <a:xfrm>
            <a:off x="8043700" y="2200775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" name="Google Shape;100;p4"/>
          <p:cNvSpPr txBox="1"/>
          <p:nvPr/>
        </p:nvSpPr>
        <p:spPr>
          <a:xfrm>
            <a:off x="8109350" y="4148400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101" name="Google Shape;101;p4"/>
          <p:cNvCxnSpPr/>
          <p:nvPr/>
        </p:nvCxnSpPr>
        <p:spPr>
          <a:xfrm flipH="1" rot="10800000">
            <a:off x="7006275" y="4679575"/>
            <a:ext cx="963000" cy="3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2" name="Google Shape;102;p4"/>
          <p:cNvSpPr txBox="1"/>
          <p:nvPr/>
        </p:nvSpPr>
        <p:spPr>
          <a:xfrm>
            <a:off x="8199775" y="4495525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03" name="Google Shape;103;p4"/>
          <p:cNvCxnSpPr/>
          <p:nvPr/>
        </p:nvCxnSpPr>
        <p:spPr>
          <a:xfrm flipH="1" rot="10800000">
            <a:off x="7146350" y="4332450"/>
            <a:ext cx="963000" cy="3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235f627f_1_29"/>
          <p:cNvSpPr txBox="1"/>
          <p:nvPr>
            <p:ph type="title"/>
          </p:nvPr>
        </p:nvSpPr>
        <p:spPr>
          <a:xfrm>
            <a:off x="150575" y="5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information and search</a:t>
            </a:r>
            <a:endParaRPr/>
          </a:p>
        </p:txBody>
      </p:sp>
      <p:sp>
        <p:nvSpPr>
          <p:cNvPr id="109" name="Google Shape;109;g63235f627f_1_29"/>
          <p:cNvSpPr txBox="1"/>
          <p:nvPr>
            <p:ph idx="1" type="body"/>
          </p:nvPr>
        </p:nvSpPr>
        <p:spPr>
          <a:xfrm>
            <a:off x="150575" y="626675"/>
            <a:ext cx="8993400" cy="4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Stock information page shows detailed performance of a particular stock.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Google Shape;110;g63235f627f_1_29"/>
          <p:cNvSpPr txBox="1"/>
          <p:nvPr/>
        </p:nvSpPr>
        <p:spPr>
          <a:xfrm>
            <a:off x="582525" y="1110350"/>
            <a:ext cx="2387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Good: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Mapping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Visibility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Grouping</a:t>
            </a:r>
            <a:endParaRPr sz="1800"/>
          </a:p>
        </p:txBody>
      </p:sp>
      <p:sp>
        <p:nvSpPr>
          <p:cNvPr id="111" name="Google Shape;111;g63235f627f_1_29"/>
          <p:cNvSpPr txBox="1"/>
          <p:nvPr/>
        </p:nvSpPr>
        <p:spPr>
          <a:xfrm>
            <a:off x="4486625" y="1044325"/>
            <a:ext cx="38841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Bad: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Feedback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Limit Cognitive</a:t>
            </a:r>
            <a:r>
              <a:rPr lang="en" sz="1800"/>
              <a:t> </a:t>
            </a:r>
            <a:r>
              <a:rPr lang="en" sz="1800"/>
              <a:t>load complexity</a:t>
            </a:r>
            <a:endParaRPr sz="1800"/>
          </a:p>
        </p:txBody>
      </p:sp>
      <p:pic>
        <p:nvPicPr>
          <p:cNvPr id="112" name="Google Shape;112;g63235f627f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25" y="2420125"/>
            <a:ext cx="2231786" cy="24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63235f627f_1_29"/>
          <p:cNvPicPr preferRelativeResize="0"/>
          <p:nvPr/>
        </p:nvPicPr>
        <p:blipFill rotWithShape="1">
          <a:blip r:embed="rId4">
            <a:alphaModFix/>
          </a:blip>
          <a:srcRect b="26040" l="0" r="19801" t="0"/>
          <a:stretch/>
        </p:blipFill>
        <p:spPr>
          <a:xfrm>
            <a:off x="3643875" y="2420150"/>
            <a:ext cx="1734950" cy="24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63235f627f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625" y="2420150"/>
            <a:ext cx="2117551" cy="24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235f627f_1_37"/>
          <p:cNvSpPr txBox="1"/>
          <p:nvPr>
            <p:ph type="title"/>
          </p:nvPr>
        </p:nvSpPr>
        <p:spPr>
          <a:xfrm>
            <a:off x="175375" y="20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Buy/Sell Options</a:t>
            </a:r>
            <a:endParaRPr/>
          </a:p>
        </p:txBody>
      </p:sp>
      <p:sp>
        <p:nvSpPr>
          <p:cNvPr id="120" name="Google Shape;120;g63235f627f_1_37"/>
          <p:cNvSpPr txBox="1"/>
          <p:nvPr>
            <p:ph idx="1" type="body"/>
          </p:nvPr>
        </p:nvSpPr>
        <p:spPr>
          <a:xfrm>
            <a:off x="311700" y="879975"/>
            <a:ext cx="85206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Good: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Affordances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Visibility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Bad: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Visibility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63235f627f_1_37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3309925" y="1239550"/>
            <a:ext cx="316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63235f627f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802" y="209550"/>
            <a:ext cx="2059497" cy="4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235f627f_1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/>
              <a:t>Account settings</a:t>
            </a:r>
            <a:endParaRPr/>
          </a:p>
        </p:txBody>
      </p:sp>
      <p:sp>
        <p:nvSpPr>
          <p:cNvPr id="128" name="Google Shape;128;g63235f627f_1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Good: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Grouping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Consistency and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Flexibility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Bad: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Duplication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Limit cognitive load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 complexity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Flexibility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g63235f627f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975" y="1017726"/>
            <a:ext cx="1893601" cy="4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63235f627f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00" y="1017713"/>
            <a:ext cx="1893600" cy="40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63235f627f_1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229" y="1017725"/>
            <a:ext cx="1729596" cy="40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Comparative Study</a:t>
            </a: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479200" y="1128800"/>
            <a:ext cx="40929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three apps we used to compare 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Robinhood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Fidelity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Ameritrade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00" y="445025"/>
            <a:ext cx="1541575" cy="1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750" y="2194688"/>
            <a:ext cx="3173275" cy="1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948" y="3810622"/>
            <a:ext cx="3238873" cy="8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235f627f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Elements</a:t>
            </a:r>
            <a:endParaRPr/>
          </a:p>
        </p:txBody>
      </p:sp>
      <p:sp>
        <p:nvSpPr>
          <p:cNvPr id="146" name="Google Shape;146;g63235f627f_0_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following pages are compared in regards to UI elements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Stock price page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News page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Watchlist page</a:t>
            </a:r>
            <a:endParaRPr/>
          </a:p>
        </p:txBody>
      </p:sp>
      <p:pic>
        <p:nvPicPr>
          <p:cNvPr id="147" name="Google Shape;147;g63235f627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75" y="1634313"/>
            <a:ext cx="1353775" cy="2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3235f627f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073" y="1639675"/>
            <a:ext cx="1353775" cy="29238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g63235f627f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225" y="1630975"/>
            <a:ext cx="1353775" cy="29412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g63235f627f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56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3235f627f_0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0064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3235f627f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915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